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6" r:id="rId4"/>
    <p:sldId id="268" r:id="rId5"/>
    <p:sldId id="265" r:id="rId6"/>
    <p:sldId id="285" r:id="rId7"/>
    <p:sldId id="286" r:id="rId8"/>
    <p:sldId id="287" r:id="rId9"/>
    <p:sldId id="288" r:id="rId10"/>
    <p:sldId id="267" r:id="rId11"/>
    <p:sldId id="269" r:id="rId12"/>
    <p:sldId id="270" r:id="rId13"/>
    <p:sldId id="302" r:id="rId14"/>
    <p:sldId id="352" r:id="rId15"/>
    <p:sldId id="353" r:id="rId16"/>
    <p:sldId id="327" r:id="rId17"/>
    <p:sldId id="328" r:id="rId18"/>
    <p:sldId id="329" r:id="rId19"/>
    <p:sldId id="330" r:id="rId20"/>
    <p:sldId id="331" r:id="rId21"/>
    <p:sldId id="295" r:id="rId22"/>
    <p:sldId id="296" r:id="rId23"/>
    <p:sldId id="332" r:id="rId24"/>
    <p:sldId id="333" r:id="rId25"/>
    <p:sldId id="334" r:id="rId26"/>
    <p:sldId id="335" r:id="rId27"/>
    <p:sldId id="336" r:id="rId28"/>
    <p:sldId id="354" r:id="rId29"/>
    <p:sldId id="355" r:id="rId30"/>
    <p:sldId id="273" r:id="rId31"/>
    <p:sldId id="337" r:id="rId32"/>
    <p:sldId id="348" r:id="rId33"/>
    <p:sldId id="349" r:id="rId34"/>
    <p:sldId id="350" r:id="rId35"/>
    <p:sldId id="351" r:id="rId36"/>
    <p:sldId id="276" r:id="rId37"/>
    <p:sldId id="277" r:id="rId38"/>
    <p:sldId id="323" r:id="rId39"/>
    <p:sldId id="317" r:id="rId40"/>
    <p:sldId id="303" r:id="rId4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默认节" id="{18969101-d58a-49c6-89d0-94c3db3b06fd}">
          <p14:sldIdLst>
            <p14:sldId id="256"/>
            <p14:sldId id="259"/>
            <p14:sldId id="266"/>
            <p14:sldId id="268"/>
            <p14:sldId id="265"/>
            <p14:sldId id="285"/>
            <p14:sldId id="286"/>
            <p14:sldId id="287"/>
            <p14:sldId id="288"/>
            <p14:sldId id="267"/>
            <p14:sldId id="269"/>
            <p14:sldId id="270"/>
            <p14:sldId id="302"/>
            <p14:sldId id="352"/>
            <p14:sldId id="353"/>
            <p14:sldId id="327"/>
            <p14:sldId id="328"/>
            <p14:sldId id="329"/>
            <p14:sldId id="330"/>
            <p14:sldId id="331"/>
            <p14:sldId id="295"/>
            <p14:sldId id="296"/>
            <p14:sldId id="332"/>
            <p14:sldId id="333"/>
            <p14:sldId id="334"/>
            <p14:sldId id="335"/>
            <p14:sldId id="336"/>
            <p14:sldId id="354"/>
            <p14:sldId id="355"/>
            <p14:sldId id="273"/>
            <p14:sldId id="337"/>
            <p14:sldId id="348"/>
            <p14:sldId id="349"/>
            <p14:sldId id="350"/>
            <p14:sldId id="351"/>
            <p14:sldId id="276"/>
            <p14:sldId id="277"/>
            <p14:sldId id="323"/>
            <p14:sldId id="317"/>
            <p14:sldId id="30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-16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2018-04-21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2018-04-21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2018-04-21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2018-04-21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2018-04-21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2018-04-21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2018-04-21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2018-04-21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2018-04-21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2018-04-21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2018-04-21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1400810"/>
          </a:xfrm>
        </p:spPr>
        <p:txBody>
          <a:bodyPr/>
          <a:lstStyle/>
          <a:p>
            <a:r>
              <a:rPr lang="zh-CN" altLang="zh-CN"/>
              <a:t>木门基础知识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503420"/>
            <a:ext cx="9144000" cy="1534160"/>
          </a:xfrm>
        </p:spPr>
        <p:txBody>
          <a:bodyPr>
            <a:normAutofit/>
          </a:bodyPr>
          <a:lstStyle/>
          <a:p>
            <a:r>
              <a:rPr lang="zh-CN" altLang="en-US" dirty="0"/>
              <a:t>　　　　　　　　</a:t>
            </a:r>
            <a:r>
              <a:rPr lang="zh-CN" altLang="en-US" u="sng" dirty="0"/>
              <a:t>　　　　　　　</a:t>
            </a:r>
            <a:r>
              <a:rPr lang="zh-CN" altLang="en-US" dirty="0"/>
              <a:t>　　　中山市同福门业有限公司</a:t>
            </a:r>
          </a:p>
          <a:p>
            <a:r>
              <a:rPr lang="zh-CN" altLang="en-US" dirty="0"/>
              <a:t>                                                                                         </a:t>
            </a:r>
            <a:r>
              <a:rPr lang="en-US" altLang="zh-CN" smtClean="0"/>
              <a:t>2017.6.22</a:t>
            </a:r>
            <a:endParaRPr lang="en-US" altLang="zh-CN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五、部件规格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 门扇</a:t>
            </a:r>
          </a:p>
          <a:p>
            <a:pPr marL="0" indent="0">
              <a:buNone/>
            </a:pPr>
            <a:r>
              <a:rPr lang="zh-CN" altLang="zh-CN"/>
              <a:t>平雕</a:t>
            </a:r>
          </a:p>
        </p:txBody>
      </p:sp>
      <p:pic>
        <p:nvPicPr>
          <p:cNvPr id="5" name="图片 4" descr="IMG_365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0620" y="2954655"/>
            <a:ext cx="4418965" cy="3594735"/>
          </a:xfrm>
          <a:prstGeom prst="rect">
            <a:avLst/>
          </a:prstGeom>
        </p:spPr>
      </p:pic>
      <p:pic>
        <p:nvPicPr>
          <p:cNvPr id="6" name="图片 5" descr="IMG_365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9500" y="2953385"/>
            <a:ext cx="4272280" cy="3596005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sz="2800"/>
              <a:t>深雕</a:t>
            </a:r>
          </a:p>
        </p:txBody>
      </p:sp>
      <p:pic>
        <p:nvPicPr>
          <p:cNvPr id="4" name="内容占位符 3" descr="IMG_365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94105" y="1573530"/>
            <a:ext cx="4342765" cy="3101975"/>
          </a:xfrm>
          <a:prstGeom prst="rect">
            <a:avLst/>
          </a:prstGeom>
        </p:spPr>
      </p:pic>
      <p:pic>
        <p:nvPicPr>
          <p:cNvPr id="5" name="图片 4" descr="IMG_365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5675" y="1573530"/>
            <a:ext cx="4627245" cy="310261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、门框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平开门框</a:t>
            </a:r>
          </a:p>
          <a:p>
            <a:endParaRPr lang="zh-CN" altLang="en-US"/>
          </a:p>
        </p:txBody>
      </p:sp>
      <p:pic>
        <p:nvPicPr>
          <p:cNvPr id="4" name="图片 3" descr="IMG_3662"/>
          <p:cNvPicPr>
            <a:picLocks noChangeAspect="1"/>
          </p:cNvPicPr>
          <p:nvPr/>
        </p:nvPicPr>
        <p:blipFill>
          <a:blip r:embed="rId2" cstate="print"/>
          <a:srcRect l="-3194" t="-985" r="3194" b="985"/>
          <a:stretch>
            <a:fillRect/>
          </a:stretch>
        </p:blipFill>
        <p:spPr>
          <a:xfrm>
            <a:off x="1066800" y="3007360"/>
            <a:ext cx="4901565" cy="3169285"/>
          </a:xfrm>
          <a:prstGeom prst="rect">
            <a:avLst/>
          </a:prstGeom>
        </p:spPr>
      </p:pic>
      <p:pic>
        <p:nvPicPr>
          <p:cNvPr id="8" name="图片 7" descr="IMG_366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74790" y="3007360"/>
            <a:ext cx="5038090" cy="3169920"/>
          </a:xfrm>
          <a:prstGeom prst="rect">
            <a:avLst/>
          </a:prstGeom>
        </p:spPr>
      </p:pic>
      <p:pic>
        <p:nvPicPr>
          <p:cNvPr id="9" name="图片 8" descr="IMG_3660"/>
          <p:cNvPicPr>
            <a:picLocks noChangeAspect="1"/>
          </p:cNvPicPr>
          <p:nvPr/>
        </p:nvPicPr>
        <p:blipFill>
          <a:blip r:embed="rId4" cstate="print"/>
          <a:srcRect l="49792" t="3274" r="10448" b="9992"/>
          <a:stretch>
            <a:fillRect/>
          </a:stretch>
        </p:blipFill>
        <p:spPr>
          <a:xfrm>
            <a:off x="6574790" y="958850"/>
            <a:ext cx="5038090" cy="322897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门边线</a:t>
            </a:r>
          </a:p>
        </p:txBody>
      </p:sp>
      <p:pic>
        <p:nvPicPr>
          <p:cNvPr id="4" name="内容占位符 3" descr="IMG_366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4830" r="3692" b="33533"/>
          <a:stretch>
            <a:fillRect/>
          </a:stretch>
        </p:blipFill>
        <p:spPr>
          <a:xfrm>
            <a:off x="1100455" y="1691005"/>
            <a:ext cx="4475480" cy="2892425"/>
          </a:xfrm>
          <a:prstGeom prst="rect">
            <a:avLst/>
          </a:prstGeom>
        </p:spPr>
      </p:pic>
      <p:pic>
        <p:nvPicPr>
          <p:cNvPr id="6" name="图片 5" descr="IMG_366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5735" y="1691005"/>
            <a:ext cx="4606290" cy="289242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安装效果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74545" y="1825625"/>
            <a:ext cx="7264400" cy="4351655"/>
          </a:xfrm>
        </p:spPr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IMG_3668(20161227-11591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6585" y="1546860"/>
            <a:ext cx="9000490" cy="5230495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六、锁位开向</a:t>
            </a:r>
          </a:p>
        </p:txBody>
      </p:sp>
      <p:pic>
        <p:nvPicPr>
          <p:cNvPr id="4" name="图片 3" descr="K$F@JCCJ%FB]LGQQEX([7WX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9935" y="1513840"/>
            <a:ext cx="2781935" cy="5330190"/>
          </a:xfrm>
          <a:prstGeom prst="rect">
            <a:avLst/>
          </a:prstGeom>
        </p:spPr>
      </p:pic>
      <p:pic>
        <p:nvPicPr>
          <p:cNvPr id="5" name="图片 4" descr="M$D@1U[B`9ZRP@JF%}UE_U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73520" y="1691005"/>
            <a:ext cx="2599690" cy="50634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746500" y="5249545"/>
            <a:ext cx="1824990" cy="5219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/>
              <a:t>左锁  右开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899650" y="5326380"/>
            <a:ext cx="1807845" cy="5219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/>
              <a:t>右锁  左开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ldLvl="0" animBg="1"/>
      <p:bldP spid="11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699125" cy="657860"/>
          </a:xfrm>
        </p:spPr>
        <p:txBody>
          <a:bodyPr>
            <a:normAutofit/>
          </a:bodyPr>
          <a:lstStyle/>
          <a:p>
            <a:r>
              <a:rPr lang="zh-CN" altLang="zh-CN" sz="2800"/>
              <a:t>七、门框带窗头工艺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2565" y="1200785"/>
            <a:ext cx="11753850" cy="5568950"/>
          </a:xfrm>
        </p:spPr>
        <p:txBody>
          <a:bodyPr>
            <a:normAutofit/>
          </a:bodyPr>
          <a:lstStyle/>
          <a:p>
            <a:r>
              <a:rPr lang="zh-CN" altLang="en-US"/>
              <a:t>旧工艺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IMG_5194"/>
          <p:cNvPicPr>
            <a:picLocks noChangeAspect="1"/>
          </p:cNvPicPr>
          <p:nvPr/>
        </p:nvPicPr>
        <p:blipFill>
          <a:blip r:embed="rId2" cstate="print"/>
          <a:srcRect l="12754" r="15296" b="4731"/>
          <a:stretch>
            <a:fillRect/>
          </a:stretch>
        </p:blipFill>
        <p:spPr>
          <a:xfrm>
            <a:off x="9832340" y="1881505"/>
            <a:ext cx="3448050" cy="4888230"/>
          </a:xfrm>
          <a:prstGeom prst="rect">
            <a:avLst/>
          </a:prstGeom>
        </p:spPr>
      </p:pic>
      <p:pic>
        <p:nvPicPr>
          <p:cNvPr id="5" name="图片 4" descr="IMG_5195"/>
          <p:cNvPicPr>
            <a:picLocks noChangeAspect="1"/>
          </p:cNvPicPr>
          <p:nvPr/>
        </p:nvPicPr>
        <p:blipFill>
          <a:blip r:embed="rId3" cstate="print"/>
          <a:srcRect l="17704" t="7765" r="15304" b="2254"/>
          <a:stretch>
            <a:fillRect/>
          </a:stretch>
        </p:blipFill>
        <p:spPr>
          <a:xfrm>
            <a:off x="5253355" y="1848485"/>
            <a:ext cx="3208655" cy="4954270"/>
          </a:xfrm>
          <a:prstGeom prst="rect">
            <a:avLst/>
          </a:prstGeom>
        </p:spPr>
      </p:pic>
      <p:pic>
        <p:nvPicPr>
          <p:cNvPr id="6" name="图片 5" descr="IMG_5192"/>
          <p:cNvPicPr>
            <a:picLocks noChangeAspect="1"/>
          </p:cNvPicPr>
          <p:nvPr/>
        </p:nvPicPr>
        <p:blipFill>
          <a:blip r:embed="rId4" cstate="print"/>
          <a:srcRect l="10203" r="15759"/>
          <a:stretch>
            <a:fillRect/>
          </a:stretch>
        </p:blipFill>
        <p:spPr>
          <a:xfrm>
            <a:off x="724535" y="1814830"/>
            <a:ext cx="3379470" cy="49549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06120"/>
            <a:ext cx="10515600" cy="5471160"/>
          </a:xfrm>
        </p:spPr>
        <p:txBody>
          <a:bodyPr/>
          <a:lstStyle/>
          <a:p>
            <a:r>
              <a:rPr lang="zh-CN" altLang="en-US"/>
              <a:t>新工艺  （单面封板）</a:t>
            </a:r>
          </a:p>
        </p:txBody>
      </p:sp>
      <p:pic>
        <p:nvPicPr>
          <p:cNvPr id="5" name="图片 4" descr="IMG_5178"/>
          <p:cNvPicPr>
            <a:picLocks noChangeAspect="1"/>
          </p:cNvPicPr>
          <p:nvPr/>
        </p:nvPicPr>
        <p:blipFill>
          <a:blip r:embed="rId2" cstate="print"/>
          <a:srcRect l="10508" t="4577" r="13463" b="2399"/>
          <a:stretch>
            <a:fillRect/>
          </a:stretch>
        </p:blipFill>
        <p:spPr>
          <a:xfrm>
            <a:off x="838200" y="1329690"/>
            <a:ext cx="4131310" cy="5219700"/>
          </a:xfrm>
          <a:prstGeom prst="rect">
            <a:avLst/>
          </a:prstGeom>
        </p:spPr>
      </p:pic>
      <p:pic>
        <p:nvPicPr>
          <p:cNvPr id="6" name="图片 5" descr="IMG_5186"/>
          <p:cNvPicPr>
            <a:picLocks noChangeAspect="1"/>
          </p:cNvPicPr>
          <p:nvPr/>
        </p:nvPicPr>
        <p:blipFill>
          <a:blip r:embed="rId3" cstate="print"/>
          <a:srcRect l="13680" t="9160" r="18326"/>
          <a:stretch>
            <a:fillRect/>
          </a:stretch>
        </p:blipFill>
        <p:spPr>
          <a:xfrm>
            <a:off x="6405880" y="1329690"/>
            <a:ext cx="3998595" cy="51212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31800"/>
            <a:ext cx="10515600" cy="5745480"/>
          </a:xfrm>
        </p:spPr>
        <p:txBody>
          <a:bodyPr/>
          <a:lstStyle/>
          <a:p>
            <a:r>
              <a:rPr lang="zh-CN" altLang="en-US"/>
              <a:t>单面封板 窗头</a:t>
            </a:r>
          </a:p>
        </p:txBody>
      </p:sp>
      <p:pic>
        <p:nvPicPr>
          <p:cNvPr id="4" name="图片 3" descr="IMG_518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715" y="1083945"/>
            <a:ext cx="5735955" cy="5184775"/>
          </a:xfrm>
          <a:prstGeom prst="rect">
            <a:avLst/>
          </a:prstGeom>
        </p:spPr>
      </p:pic>
      <p:pic>
        <p:nvPicPr>
          <p:cNvPr id="5" name="图片 4" descr="IMG_518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0940" y="1083945"/>
            <a:ext cx="5864860" cy="51841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8345" y="527050"/>
            <a:ext cx="10515600" cy="5156200"/>
          </a:xfrm>
        </p:spPr>
        <p:txBody>
          <a:bodyPr/>
          <a:lstStyle/>
          <a:p>
            <a:r>
              <a:rPr lang="zh-CN" altLang="en-US">
                <a:sym typeface="+mn-ea"/>
              </a:rPr>
              <a:t>新工艺（双面封板）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IMG_5188"/>
          <p:cNvPicPr>
            <a:picLocks noChangeAspect="1"/>
          </p:cNvPicPr>
          <p:nvPr/>
        </p:nvPicPr>
        <p:blipFill>
          <a:blip r:embed="rId2" cstate="print"/>
          <a:srcRect l="-2689" t="-2498" r="5485" b="15819"/>
          <a:stretch>
            <a:fillRect/>
          </a:stretch>
        </p:blipFill>
        <p:spPr>
          <a:xfrm>
            <a:off x="551815" y="1890395"/>
            <a:ext cx="5605145" cy="4758055"/>
          </a:xfrm>
          <a:prstGeom prst="rect">
            <a:avLst/>
          </a:prstGeom>
        </p:spPr>
      </p:pic>
      <p:pic>
        <p:nvPicPr>
          <p:cNvPr id="5" name="图片 4" descr="IMG_5189"/>
          <p:cNvPicPr>
            <a:picLocks noChangeAspect="1"/>
          </p:cNvPicPr>
          <p:nvPr/>
        </p:nvPicPr>
        <p:blipFill>
          <a:blip r:embed="rId3" cstate="print"/>
          <a:srcRect l="7090" t="12786" r="-3056" b="21524"/>
          <a:stretch>
            <a:fillRect/>
          </a:stretch>
        </p:blipFill>
        <p:spPr>
          <a:xfrm rot="16200000">
            <a:off x="5916930" y="1824355"/>
            <a:ext cx="6384925" cy="35731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一、木门的术语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zh-CN" altLang="en-US" dirty="0" smtClean="0"/>
              <a:t>门扇  </a:t>
            </a:r>
            <a:r>
              <a:rPr lang="zh-CN" altLang="en-US" sz="2200" dirty="0" smtClean="0"/>
              <a:t>（门叶）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dirty="0"/>
              <a:t>门框</a:t>
            </a:r>
            <a:r>
              <a:rPr lang="zh-CN" altLang="en-US" sz="2000" dirty="0"/>
              <a:t>（门套）</a:t>
            </a:r>
          </a:p>
          <a:p>
            <a:pPr marL="0" indent="0">
              <a:buNone/>
            </a:pPr>
            <a:endParaRPr lang="zh-CN" altLang="en-US" sz="2000" dirty="0"/>
          </a:p>
          <a:p>
            <a:r>
              <a:rPr lang="zh-CN" altLang="en-US" dirty="0"/>
              <a:t>门边线</a:t>
            </a:r>
            <a:r>
              <a:rPr lang="zh-CN" altLang="en-US" sz="2000" dirty="0"/>
              <a:t>（门套线）</a:t>
            </a:r>
          </a:p>
          <a:p>
            <a:pPr marL="0" indent="0">
              <a:buNone/>
            </a:pPr>
            <a:endParaRPr lang="zh-CN" altLang="en-US" sz="2000" dirty="0"/>
          </a:p>
          <a:p>
            <a:r>
              <a:rPr lang="zh-CN" altLang="en-US" dirty="0"/>
              <a:t>推拉框</a:t>
            </a:r>
            <a:r>
              <a:rPr lang="zh-CN" altLang="en-US" sz="2000" dirty="0"/>
              <a:t>（吊趟框）</a:t>
            </a:r>
          </a:p>
          <a:p>
            <a:pPr marL="0" indent="0">
              <a:buNone/>
            </a:pPr>
            <a:endParaRPr lang="zh-CN" altLang="en-US" sz="2000" dirty="0"/>
          </a:p>
          <a:p>
            <a:r>
              <a:rPr lang="zh-CN" altLang="en-US" dirty="0"/>
              <a:t>通道框</a:t>
            </a:r>
            <a:r>
              <a:rPr lang="zh-CN" altLang="en-US" sz="2000" dirty="0"/>
              <a:t>（平框、垭口套）</a:t>
            </a:r>
          </a:p>
          <a:p>
            <a:pPr marL="0" indent="0">
              <a:buNone/>
            </a:pPr>
            <a:endParaRPr lang="zh-CN" altLang="en-US" sz="2000" dirty="0"/>
          </a:p>
          <a:p>
            <a:r>
              <a:rPr lang="zh-CN" altLang="en-US" dirty="0"/>
              <a:t>窗套框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620" y="454025"/>
            <a:ext cx="10965180" cy="5723255"/>
          </a:xfrm>
        </p:spPr>
        <p:txBody>
          <a:bodyPr/>
          <a:lstStyle/>
          <a:p>
            <a:r>
              <a:rPr lang="zh-CN" altLang="en-US"/>
              <a:t>背面                                                                                    正面</a:t>
            </a:r>
          </a:p>
        </p:txBody>
      </p:sp>
      <p:pic>
        <p:nvPicPr>
          <p:cNvPr id="6" name="图片 5" descr="IMG_5187"/>
          <p:cNvPicPr>
            <a:picLocks noChangeAspect="1"/>
          </p:cNvPicPr>
          <p:nvPr/>
        </p:nvPicPr>
        <p:blipFill>
          <a:blip r:embed="rId2" cstate="print"/>
          <a:srcRect l="-13729" t="5568" r="25151"/>
          <a:stretch>
            <a:fillRect/>
          </a:stretch>
        </p:blipFill>
        <p:spPr>
          <a:xfrm>
            <a:off x="6142990" y="945515"/>
            <a:ext cx="4635500" cy="5526405"/>
          </a:xfrm>
          <a:prstGeom prst="rect">
            <a:avLst/>
          </a:prstGeom>
        </p:spPr>
      </p:pic>
      <p:pic>
        <p:nvPicPr>
          <p:cNvPr id="7" name="图片 6" descr="IMG_5191"/>
          <p:cNvPicPr>
            <a:picLocks noChangeAspect="1"/>
          </p:cNvPicPr>
          <p:nvPr/>
        </p:nvPicPr>
        <p:blipFill>
          <a:blip r:embed="rId3" cstate="print"/>
          <a:srcRect l="11634" t="3819" r="19783" b="5896"/>
          <a:stretch>
            <a:fillRect/>
          </a:stretch>
        </p:blipFill>
        <p:spPr>
          <a:xfrm>
            <a:off x="929640" y="945515"/>
            <a:ext cx="3900805" cy="54044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sz="2800"/>
              <a:t>八、推拉框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83000" y="2628265"/>
            <a:ext cx="5430520" cy="4119245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/>
        </p:nvSpPr>
        <p:spPr>
          <a:xfrm>
            <a:off x="775335" y="1691005"/>
            <a:ext cx="10641965" cy="56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sz="2800"/>
              <a:t>明推拉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1695" y="281305"/>
            <a:ext cx="691642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Wingdings" panose="05000000000000000000" charset="0"/>
              <a:buChar char="l"/>
            </a:pPr>
            <a:r>
              <a:rPr lang="zh-CN" altLang="en-US" sz="2400"/>
              <a:t>单吊趟</a:t>
            </a:r>
          </a:p>
        </p:txBody>
      </p:sp>
      <p:pic>
        <p:nvPicPr>
          <p:cNvPr id="6" name="图片 5" descr="IMG_5174"/>
          <p:cNvPicPr>
            <a:picLocks noChangeAspect="1"/>
          </p:cNvPicPr>
          <p:nvPr/>
        </p:nvPicPr>
        <p:blipFill>
          <a:blip r:embed="rId2" cstate="print"/>
          <a:srcRect t="34613" b="27189"/>
          <a:stretch>
            <a:fillRect/>
          </a:stretch>
        </p:blipFill>
        <p:spPr>
          <a:xfrm>
            <a:off x="861695" y="738505"/>
            <a:ext cx="10058400" cy="2908300"/>
          </a:xfrm>
          <a:prstGeom prst="rect">
            <a:avLst/>
          </a:prstGeom>
        </p:spPr>
      </p:pic>
      <p:pic>
        <p:nvPicPr>
          <p:cNvPr id="8" name="图片 7" descr="IMG_5203"/>
          <p:cNvPicPr>
            <a:picLocks noChangeAspect="1"/>
          </p:cNvPicPr>
          <p:nvPr/>
        </p:nvPicPr>
        <p:blipFill>
          <a:blip r:embed="rId3" cstate="print"/>
          <a:srcRect t="33774" b="21626"/>
          <a:stretch>
            <a:fillRect/>
          </a:stretch>
        </p:blipFill>
        <p:spPr>
          <a:xfrm>
            <a:off x="861695" y="3837940"/>
            <a:ext cx="9664065" cy="2846705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54025"/>
            <a:ext cx="10515600" cy="5723255"/>
          </a:xfrm>
        </p:spPr>
        <p:txBody>
          <a:bodyPr/>
          <a:lstStyle/>
          <a:p>
            <a:r>
              <a:rPr lang="zh-CN" altLang="en-US"/>
              <a:t>单吊趟 组装 效果</a:t>
            </a:r>
          </a:p>
        </p:txBody>
      </p:sp>
      <p:pic>
        <p:nvPicPr>
          <p:cNvPr id="4" name="图片 3" descr="IMG_5205"/>
          <p:cNvPicPr>
            <a:picLocks noChangeAspect="1"/>
          </p:cNvPicPr>
          <p:nvPr/>
        </p:nvPicPr>
        <p:blipFill>
          <a:blip r:embed="rId2" cstate="print"/>
          <a:srcRect l="-578" t="44765" r="7884" b="12247"/>
          <a:stretch>
            <a:fillRect/>
          </a:stretch>
        </p:blipFill>
        <p:spPr>
          <a:xfrm>
            <a:off x="671830" y="984250"/>
            <a:ext cx="8764270" cy="2639695"/>
          </a:xfrm>
          <a:prstGeom prst="rect">
            <a:avLst/>
          </a:prstGeom>
        </p:spPr>
      </p:pic>
      <p:pic>
        <p:nvPicPr>
          <p:cNvPr id="5" name="图片 4" descr="IMG_5206"/>
          <p:cNvPicPr>
            <a:picLocks noChangeAspect="1"/>
          </p:cNvPicPr>
          <p:nvPr/>
        </p:nvPicPr>
        <p:blipFill>
          <a:blip r:embed="rId3" cstate="print"/>
          <a:srcRect t="31557" b="22551"/>
          <a:stretch>
            <a:fillRect/>
          </a:stretch>
        </p:blipFill>
        <p:spPr>
          <a:xfrm>
            <a:off x="671830" y="3759835"/>
            <a:ext cx="8764270" cy="27381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530" y="454025"/>
            <a:ext cx="10515600" cy="435133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 descr="IMG_5207"/>
          <p:cNvPicPr>
            <a:picLocks noChangeAspect="1"/>
          </p:cNvPicPr>
          <p:nvPr/>
        </p:nvPicPr>
        <p:blipFill>
          <a:blip r:embed="rId2" cstate="print"/>
          <a:srcRect t="23561" r="985" b="13822"/>
          <a:stretch>
            <a:fillRect/>
          </a:stretch>
        </p:blipFill>
        <p:spPr>
          <a:xfrm>
            <a:off x="984250" y="454025"/>
            <a:ext cx="8906510" cy="3451860"/>
          </a:xfrm>
          <a:prstGeom prst="rect">
            <a:avLst/>
          </a:prstGeom>
        </p:spPr>
      </p:pic>
      <p:pic>
        <p:nvPicPr>
          <p:cNvPr id="6" name="图片 5" descr="IMG_5208"/>
          <p:cNvPicPr>
            <a:picLocks noChangeAspect="1"/>
          </p:cNvPicPr>
          <p:nvPr/>
        </p:nvPicPr>
        <p:blipFill>
          <a:blip r:embed="rId3" cstate="print"/>
          <a:srcRect t="29082" b="14108"/>
          <a:stretch>
            <a:fillRect/>
          </a:stretch>
        </p:blipFill>
        <p:spPr>
          <a:xfrm>
            <a:off x="913130" y="3966845"/>
            <a:ext cx="9345930" cy="29489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5440" y="399415"/>
            <a:ext cx="11523345" cy="5777865"/>
          </a:xfrm>
        </p:spPr>
        <p:txBody>
          <a:bodyPr/>
          <a:lstStyle/>
          <a:p>
            <a:r>
              <a:rPr lang="zh-CN" altLang="en-US"/>
              <a:t>单吊趟 安装效果</a:t>
            </a:r>
          </a:p>
          <a:p>
            <a:r>
              <a:rPr lang="zh-CN" altLang="en-US"/>
              <a:t>室内                                                                                   室外</a:t>
            </a:r>
          </a:p>
        </p:txBody>
      </p:sp>
      <p:pic>
        <p:nvPicPr>
          <p:cNvPr id="4" name="图片 3" descr="IMG_5213"/>
          <p:cNvPicPr>
            <a:picLocks noChangeAspect="1"/>
          </p:cNvPicPr>
          <p:nvPr/>
        </p:nvPicPr>
        <p:blipFill>
          <a:blip r:embed="rId2" cstate="print"/>
          <a:srcRect t="16637" r="3598" b="11810"/>
          <a:stretch>
            <a:fillRect/>
          </a:stretch>
        </p:blipFill>
        <p:spPr>
          <a:xfrm>
            <a:off x="345440" y="1666875"/>
            <a:ext cx="5486400" cy="4866640"/>
          </a:xfrm>
          <a:prstGeom prst="rect">
            <a:avLst/>
          </a:prstGeom>
        </p:spPr>
      </p:pic>
      <p:pic>
        <p:nvPicPr>
          <p:cNvPr id="5" name="图片 4" descr="IMG_5214"/>
          <p:cNvPicPr>
            <a:picLocks noChangeAspect="1"/>
          </p:cNvPicPr>
          <p:nvPr/>
        </p:nvPicPr>
        <p:blipFill>
          <a:blip r:embed="rId3" cstate="print"/>
          <a:srcRect t="5539"/>
          <a:stretch>
            <a:fillRect/>
          </a:stretch>
        </p:blipFill>
        <p:spPr>
          <a:xfrm>
            <a:off x="6363970" y="1666875"/>
            <a:ext cx="6177280" cy="48666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双吊趟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IMG_5204"/>
          <p:cNvPicPr>
            <a:picLocks noChangeAspect="1"/>
          </p:cNvPicPr>
          <p:nvPr/>
        </p:nvPicPr>
        <p:blipFill>
          <a:blip r:embed="rId2" cstate="print"/>
          <a:srcRect l="4583" t="28939" b="24874"/>
          <a:stretch>
            <a:fillRect/>
          </a:stretch>
        </p:blipFill>
        <p:spPr>
          <a:xfrm>
            <a:off x="1186815" y="1467485"/>
            <a:ext cx="9597390" cy="2859405"/>
          </a:xfrm>
          <a:prstGeom prst="rect">
            <a:avLst/>
          </a:prstGeom>
        </p:spPr>
      </p:pic>
      <p:pic>
        <p:nvPicPr>
          <p:cNvPr id="5" name="图片 4" descr="IMG_5209"/>
          <p:cNvPicPr>
            <a:picLocks noChangeAspect="1"/>
          </p:cNvPicPr>
          <p:nvPr/>
        </p:nvPicPr>
        <p:blipFill>
          <a:blip r:embed="rId3" cstate="print"/>
          <a:srcRect l="16288" r="35480"/>
          <a:stretch>
            <a:fillRect/>
          </a:stretch>
        </p:blipFill>
        <p:spPr>
          <a:xfrm rot="5400000">
            <a:off x="4890135" y="804545"/>
            <a:ext cx="2190750" cy="95973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19760"/>
            <a:ext cx="10515600" cy="5557520"/>
          </a:xfrm>
        </p:spPr>
        <p:txBody>
          <a:bodyPr/>
          <a:lstStyle/>
          <a:p>
            <a:r>
              <a:rPr lang="zh-CN" altLang="en-US"/>
              <a:t>双吊趟 安装 效果</a:t>
            </a:r>
          </a:p>
        </p:txBody>
      </p:sp>
      <p:pic>
        <p:nvPicPr>
          <p:cNvPr id="4" name="图片 3" descr="IMG_5215"/>
          <p:cNvPicPr>
            <a:picLocks noChangeAspect="1"/>
          </p:cNvPicPr>
          <p:nvPr/>
        </p:nvPicPr>
        <p:blipFill>
          <a:blip r:embed="rId2" cstate="print"/>
          <a:srcRect t="7264"/>
          <a:stretch>
            <a:fillRect/>
          </a:stretch>
        </p:blipFill>
        <p:spPr>
          <a:xfrm>
            <a:off x="1396365" y="2059305"/>
            <a:ext cx="8500110" cy="47142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安装效果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外挂式</a:t>
            </a:r>
          </a:p>
        </p:txBody>
      </p:sp>
      <p:pic>
        <p:nvPicPr>
          <p:cNvPr id="4" name="图片 3" descr="IMG_5216"/>
          <p:cNvPicPr>
            <a:picLocks noChangeAspect="1"/>
          </p:cNvPicPr>
          <p:nvPr/>
        </p:nvPicPr>
        <p:blipFill>
          <a:blip r:embed="rId2" cstate="print"/>
          <a:srcRect t="32721" b="32399"/>
          <a:stretch>
            <a:fillRect/>
          </a:stretch>
        </p:blipFill>
        <p:spPr>
          <a:xfrm>
            <a:off x="838200" y="2381885"/>
            <a:ext cx="5227955" cy="3508375"/>
          </a:xfrm>
          <a:prstGeom prst="rect">
            <a:avLst/>
          </a:prstGeom>
        </p:spPr>
      </p:pic>
      <p:pic>
        <p:nvPicPr>
          <p:cNvPr id="6" name="图片 5" descr="IMG_5217"/>
          <p:cNvPicPr>
            <a:picLocks noChangeAspect="1"/>
          </p:cNvPicPr>
          <p:nvPr/>
        </p:nvPicPr>
        <p:blipFill>
          <a:blip r:embed="rId3" cstate="print"/>
          <a:srcRect t="14729" b="14836"/>
          <a:stretch>
            <a:fillRect/>
          </a:stretch>
        </p:blipFill>
        <p:spPr>
          <a:xfrm>
            <a:off x="6406515" y="2278380"/>
            <a:ext cx="4755515" cy="38982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MG_52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5815" y="423545"/>
            <a:ext cx="5236845" cy="6044565"/>
          </a:xfrm>
          <a:prstGeom prst="rect">
            <a:avLst/>
          </a:prstGeom>
        </p:spPr>
      </p:pic>
      <p:pic>
        <p:nvPicPr>
          <p:cNvPr id="5" name="图片 4" descr="IMG_52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400" y="424180"/>
            <a:ext cx="5356860" cy="60439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二、木门的分类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26845"/>
            <a:ext cx="10515600" cy="4750435"/>
          </a:xfrm>
        </p:spPr>
        <p:txBody>
          <a:bodyPr>
            <a:normAutofit fontScale="87500" lnSpcReduction="10000"/>
          </a:bodyPr>
          <a:lstStyle/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、按制作材料分类：</a:t>
            </a:r>
          </a:p>
          <a:p>
            <a:r>
              <a:rPr lang="zh-CN" altLang="en-US" dirty="0"/>
              <a:t>生态门</a:t>
            </a:r>
          </a:p>
          <a:p>
            <a:r>
              <a:rPr lang="en-US" altLang="zh-CN" dirty="0"/>
              <a:t>PVC</a:t>
            </a:r>
            <a:r>
              <a:rPr lang="zh-CN" altLang="en-US" dirty="0"/>
              <a:t>门</a:t>
            </a:r>
          </a:p>
          <a:p>
            <a:r>
              <a:rPr lang="zh-CN" altLang="en-US" dirty="0"/>
              <a:t>强化门</a:t>
            </a:r>
          </a:p>
          <a:p>
            <a:r>
              <a:rPr lang="zh-CN" altLang="en-US" dirty="0"/>
              <a:t>模压门</a:t>
            </a:r>
          </a:p>
          <a:p>
            <a:r>
              <a:rPr lang="zh-CN" altLang="en-US" dirty="0">
                <a:sym typeface="+mn-ea"/>
              </a:rPr>
              <a:t>夹板门</a:t>
            </a:r>
            <a:endParaRPr lang="zh-CN" altLang="en-US" dirty="0"/>
          </a:p>
          <a:p>
            <a:r>
              <a:rPr lang="zh-CN" altLang="en-US" dirty="0"/>
              <a:t>木皮复合门</a:t>
            </a:r>
            <a:r>
              <a:rPr lang="zh-CN" altLang="en-US" sz="2000" dirty="0">
                <a:sym typeface="+mn-ea"/>
              </a:rPr>
              <a:t>（平雕、深雕和扣线）</a:t>
            </a:r>
          </a:p>
          <a:p>
            <a:r>
              <a:rPr lang="zh-CN" altLang="en-US" dirty="0"/>
              <a:t>橡木拼板门</a:t>
            </a:r>
            <a:r>
              <a:rPr lang="zh-CN" altLang="en-US" sz="2000" dirty="0"/>
              <a:t>（平雕、深雕和扣线）</a:t>
            </a:r>
          </a:p>
          <a:p>
            <a:r>
              <a:rPr lang="zh-CN" altLang="en-US" dirty="0">
                <a:sym typeface="+mn-ea"/>
              </a:rPr>
              <a:t>橡木榫拼</a:t>
            </a:r>
            <a:r>
              <a:rPr lang="zh-CN" altLang="en-US" dirty="0" smtClean="0">
                <a:sym typeface="+mn-ea"/>
              </a:rPr>
              <a:t>门    </a:t>
            </a:r>
            <a:r>
              <a:rPr lang="en-US" altLang="zh-CN" sz="2100" dirty="0" smtClean="0">
                <a:sym typeface="+mn-ea"/>
              </a:rPr>
              <a:t>(</a:t>
            </a:r>
            <a:r>
              <a:rPr lang="zh-CN" altLang="en-US" sz="2100" dirty="0" smtClean="0">
                <a:sym typeface="+mn-ea"/>
              </a:rPr>
              <a:t>池板门）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全实木榫拼</a:t>
            </a:r>
            <a:r>
              <a:rPr lang="zh-CN" altLang="en-US" dirty="0" smtClean="0">
                <a:sym typeface="+mn-ea"/>
              </a:rPr>
              <a:t>门     </a:t>
            </a:r>
            <a:r>
              <a:rPr lang="en-US" altLang="zh-CN" sz="2100" dirty="0" smtClean="0">
                <a:sym typeface="+mn-ea"/>
              </a:rPr>
              <a:t>(</a:t>
            </a:r>
            <a:r>
              <a:rPr lang="zh-CN" altLang="en-US" sz="2100" dirty="0" smtClean="0">
                <a:sym typeface="+mn-ea"/>
              </a:rPr>
              <a:t>池板门）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ClrTx/>
              <a:buSzPct val="50000"/>
              <a:buNone/>
            </a:pPr>
            <a:endParaRPr lang="zh-CN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/>
              <a:t>吊趟框定位槽</a:t>
            </a:r>
          </a:p>
        </p:txBody>
      </p:sp>
      <p:pic>
        <p:nvPicPr>
          <p:cNvPr id="4" name="内容占位符 3" descr="IMG_340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87500" y="1850390"/>
            <a:ext cx="5801995" cy="4351655"/>
          </a:xfrm>
          <a:prstGeom prst="rect">
            <a:avLst/>
          </a:prstGeom>
        </p:spPr>
      </p:pic>
      <p:pic>
        <p:nvPicPr>
          <p:cNvPr id="5" name="图片 4" descr="定位器规格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46365" y="1851025"/>
            <a:ext cx="4203700" cy="4350385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76250"/>
            <a:ext cx="10515600" cy="5701030"/>
          </a:xfrm>
        </p:spPr>
        <p:txBody>
          <a:bodyPr/>
          <a:lstStyle/>
          <a:p>
            <a:r>
              <a:rPr lang="zh-CN" altLang="en-US"/>
              <a:t>安装示意图</a:t>
            </a:r>
          </a:p>
        </p:txBody>
      </p:sp>
      <p:pic>
        <p:nvPicPr>
          <p:cNvPr id="4" name="图片 3" descr="IMG_520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11015" y="611505"/>
            <a:ext cx="6436360" cy="61747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630"/>
          </a:xfrm>
        </p:spPr>
        <p:txBody>
          <a:bodyPr>
            <a:normAutofit/>
          </a:bodyPr>
          <a:lstStyle/>
          <a:p>
            <a:r>
              <a:rPr lang="zh-CN" altLang="zh-CN"/>
              <a:t>五金配件  ：吊轨        吊轮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67130"/>
            <a:ext cx="10515600" cy="501015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 descr="IMG_5145"/>
          <p:cNvPicPr>
            <a:picLocks noChangeAspect="1"/>
          </p:cNvPicPr>
          <p:nvPr/>
        </p:nvPicPr>
        <p:blipFill>
          <a:blip r:embed="rId2" cstate="print"/>
          <a:srcRect t="10467" b="18183"/>
          <a:stretch>
            <a:fillRect/>
          </a:stretch>
        </p:blipFill>
        <p:spPr>
          <a:xfrm>
            <a:off x="908685" y="1167765"/>
            <a:ext cx="3921760" cy="5471160"/>
          </a:xfrm>
          <a:prstGeom prst="rect">
            <a:avLst/>
          </a:prstGeom>
        </p:spPr>
      </p:pic>
      <p:pic>
        <p:nvPicPr>
          <p:cNvPr id="5" name="图片 4" descr="IMG_5152(20170616-130625)"/>
          <p:cNvPicPr>
            <a:picLocks noChangeAspect="1"/>
          </p:cNvPicPr>
          <p:nvPr/>
        </p:nvPicPr>
        <p:blipFill>
          <a:blip r:embed="rId3" cstate="print"/>
          <a:srcRect t="19505" r="2151" b="13895"/>
          <a:stretch>
            <a:fillRect/>
          </a:stretch>
        </p:blipFill>
        <p:spPr>
          <a:xfrm>
            <a:off x="5618480" y="1166495"/>
            <a:ext cx="5826760" cy="54724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751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安装步骤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IMG_5148(20170616-130625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" y="1065530"/>
            <a:ext cx="5695315" cy="5643880"/>
          </a:xfrm>
          <a:prstGeom prst="rect">
            <a:avLst/>
          </a:prstGeom>
        </p:spPr>
      </p:pic>
      <p:pic>
        <p:nvPicPr>
          <p:cNvPr id="5" name="图片 4" descr="IMG_5149(20170616-130625)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0910" y="1065530"/>
            <a:ext cx="6093460" cy="56445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6535" y="218440"/>
            <a:ext cx="12155805" cy="643382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 descr="IMG_5151(20170616-130625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68925" y="455295"/>
            <a:ext cx="5535930" cy="629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3425"/>
          </a:xfrm>
        </p:spPr>
        <p:txBody>
          <a:bodyPr/>
          <a:lstStyle/>
          <a:p>
            <a:r>
              <a:rPr lang="zh-CN" altLang="en-US" sz="2800"/>
              <a:t>宝润木门推拉框结构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98550"/>
            <a:ext cx="10515600" cy="507873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6" name="图片 5" descr="IMG_508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130" y="1098550"/>
            <a:ext cx="5149215" cy="4951730"/>
          </a:xfrm>
          <a:prstGeom prst="rect">
            <a:avLst/>
          </a:prstGeom>
        </p:spPr>
      </p:pic>
      <p:pic>
        <p:nvPicPr>
          <p:cNvPr id="7" name="图片 6" descr="IMG_508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2355" y="1098550"/>
            <a:ext cx="5656580" cy="49517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七、换算公式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en-US" sz="2400"/>
              <a:t>单开门</a:t>
            </a:r>
          </a:p>
          <a:p>
            <a:pPr marL="0" indent="0">
              <a:buNone/>
            </a:pPr>
            <a:r>
              <a:rPr sz="2400"/>
              <a:t>（门框厚度：</a:t>
            </a:r>
            <a:r>
              <a:rPr lang="en-US" sz="2400"/>
              <a:t>36</a:t>
            </a:r>
            <a:r>
              <a:rPr sz="2400"/>
              <a:t>mm 止口高1</a:t>
            </a:r>
            <a:r>
              <a:rPr lang="en-US" sz="2400"/>
              <a:t>0</a:t>
            </a:r>
            <a:r>
              <a:rPr sz="2400"/>
              <a:t>mm）</a:t>
            </a:r>
          </a:p>
          <a:p>
            <a:pPr marL="0" indent="0">
              <a:buNone/>
            </a:pPr>
            <a:r>
              <a:rPr sz="2400"/>
              <a:t>包框尺寸：高- </a:t>
            </a:r>
            <a:r>
              <a:rPr lang="en-US" sz="2400"/>
              <a:t>30</a:t>
            </a:r>
            <a:r>
              <a:rPr sz="2400"/>
              <a:t>-吊脚</a:t>
            </a:r>
            <a:r>
              <a:rPr lang="en-US" sz="2400"/>
              <a:t>10</a:t>
            </a:r>
            <a:r>
              <a:rPr sz="2400"/>
              <a:t>=门扇</a:t>
            </a:r>
            <a:r>
              <a:rPr lang="zh-CN" sz="2400"/>
              <a:t>尺寸   高（即：高</a:t>
            </a:r>
            <a:r>
              <a:rPr lang="en-US" altLang="zh-CN" sz="2400"/>
              <a:t>-40</a:t>
            </a:r>
            <a:r>
              <a:rPr lang="zh-CN" sz="2400"/>
              <a:t>）</a:t>
            </a:r>
            <a:r>
              <a:rPr sz="2400"/>
              <a:t>               </a:t>
            </a:r>
          </a:p>
          <a:p>
            <a:pPr marL="0" indent="0">
              <a:buNone/>
            </a:pPr>
            <a:r>
              <a:rPr sz="2400"/>
              <a:t>                      宽-</a:t>
            </a:r>
            <a:r>
              <a:rPr lang="zh-CN" sz="2400"/>
              <a:t>（</a:t>
            </a:r>
            <a:r>
              <a:rPr lang="en-US" altLang="zh-CN" sz="2400"/>
              <a:t>26+4</a:t>
            </a:r>
            <a:r>
              <a:rPr lang="zh-CN" sz="2400"/>
              <a:t>）</a:t>
            </a:r>
            <a:r>
              <a:rPr lang="en-US" altLang="zh-CN" sz="2400"/>
              <a:t>*2</a:t>
            </a:r>
            <a:r>
              <a:rPr sz="2400"/>
              <a:t>=门扇</a:t>
            </a:r>
            <a:r>
              <a:rPr lang="zh-CN" sz="2400"/>
              <a:t>尺寸  高</a:t>
            </a:r>
            <a:r>
              <a:rPr lang="zh-CN" sz="2400">
                <a:sym typeface="+mn-ea"/>
              </a:rPr>
              <a:t>（即：高</a:t>
            </a:r>
            <a:r>
              <a:rPr lang="en-US" altLang="zh-CN" sz="2400">
                <a:sym typeface="+mn-ea"/>
              </a:rPr>
              <a:t>-60</a:t>
            </a:r>
            <a:r>
              <a:rPr lang="zh-CN" sz="2400">
                <a:sym typeface="+mn-ea"/>
              </a:rPr>
              <a:t>）</a:t>
            </a:r>
            <a:r>
              <a:rPr sz="2400">
                <a:sym typeface="+mn-ea"/>
              </a:rPr>
              <a:t> </a:t>
            </a:r>
          </a:p>
          <a:p>
            <a:pPr marL="0" indent="0">
              <a:buNone/>
            </a:pPr>
            <a:r>
              <a:rPr sz="2400"/>
              <a:t>见光尺寸：</a:t>
            </a:r>
            <a:r>
              <a:rPr sz="2400">
                <a:solidFill>
                  <a:srgbClr val="FF0000"/>
                </a:solidFill>
              </a:rPr>
              <a:t>高+</a:t>
            </a:r>
            <a:r>
              <a:rPr lang="en-US" sz="2400">
                <a:solidFill>
                  <a:srgbClr val="FF0000"/>
                </a:solidFill>
              </a:rPr>
              <a:t>10-</a:t>
            </a:r>
            <a:r>
              <a:rPr lang="zh-CN" sz="2400">
                <a:solidFill>
                  <a:srgbClr val="FF0000"/>
                </a:solidFill>
              </a:rPr>
              <a:t>吊脚</a:t>
            </a:r>
            <a:r>
              <a:rPr sz="2400">
                <a:solidFill>
                  <a:srgbClr val="FF0000"/>
                </a:solidFill>
              </a:rPr>
              <a:t>=门扇</a:t>
            </a:r>
            <a:r>
              <a:rPr lang="zh-CN" sz="2400">
                <a:solidFill>
                  <a:srgbClr val="FF0000"/>
                </a:solidFill>
              </a:rPr>
              <a:t>尺寸  高</a:t>
            </a:r>
          </a:p>
          <a:p>
            <a:pPr marL="0" indent="0">
              <a:buNone/>
            </a:pPr>
            <a:r>
              <a:rPr sz="2400">
                <a:solidFill>
                  <a:srgbClr val="FF0000"/>
                </a:solidFill>
              </a:rPr>
              <a:t>                     宽+</a:t>
            </a:r>
            <a:r>
              <a:rPr lang="en-US" sz="2400">
                <a:solidFill>
                  <a:srgbClr val="FF0000"/>
                </a:solidFill>
              </a:rPr>
              <a:t>10</a:t>
            </a:r>
            <a:r>
              <a:rPr sz="2400">
                <a:solidFill>
                  <a:srgbClr val="FF0000"/>
                </a:solidFill>
              </a:rPr>
              <a:t>=门扇</a:t>
            </a:r>
            <a:r>
              <a:rPr lang="zh-CN" sz="2400">
                <a:solidFill>
                  <a:srgbClr val="FF0000"/>
                </a:solidFill>
              </a:rPr>
              <a:t>尺寸  宽</a:t>
            </a:r>
          </a:p>
          <a:p>
            <a:pPr marL="285750" indent="-285750">
              <a:buClrTx/>
              <a:buSzPct val="50000"/>
              <a:buFont typeface="Wingdings" panose="05000000000000000000" charset="0"/>
              <a:buChar char="l"/>
            </a:pPr>
            <a:r>
              <a:rPr lang="zh-CN" sz="2400"/>
              <a:t>对开门</a:t>
            </a:r>
          </a:p>
          <a:p>
            <a:pPr marL="0" indent="0">
              <a:buNone/>
            </a:pPr>
            <a:r>
              <a:rPr sz="2400"/>
              <a:t> 对开 包框尺寸：高- 3</a:t>
            </a:r>
            <a:r>
              <a:rPr lang="en-US" sz="2400"/>
              <a:t>0</a:t>
            </a:r>
            <a:r>
              <a:rPr sz="2400"/>
              <a:t>-吊脚</a:t>
            </a:r>
            <a:r>
              <a:rPr lang="en-US" sz="2400"/>
              <a:t>10</a:t>
            </a:r>
            <a:r>
              <a:rPr sz="2400"/>
              <a:t>=门扇</a:t>
            </a:r>
            <a:r>
              <a:rPr lang="zh-CN" sz="2400"/>
              <a:t>尺寸  高</a:t>
            </a:r>
            <a:r>
              <a:rPr lang="zh-CN" sz="2400">
                <a:sym typeface="+mn-ea"/>
              </a:rPr>
              <a:t>（即：高</a:t>
            </a:r>
            <a:r>
              <a:rPr lang="en-US" altLang="zh-CN" sz="2400">
                <a:sym typeface="+mn-ea"/>
              </a:rPr>
              <a:t>-40</a:t>
            </a:r>
            <a:r>
              <a:rPr lang="zh-CN" sz="2400">
                <a:sym typeface="+mn-ea"/>
              </a:rPr>
              <a:t>）</a:t>
            </a:r>
            <a:r>
              <a:rPr sz="2400">
                <a:sym typeface="+mn-ea"/>
              </a:rPr>
              <a:t> </a:t>
            </a:r>
          </a:p>
          <a:p>
            <a:pPr marL="0" indent="0">
              <a:buNone/>
            </a:pPr>
            <a:r>
              <a:rPr sz="2400"/>
              <a:t>         （ 宽-</a:t>
            </a:r>
            <a:r>
              <a:rPr lang="en-US" sz="2400"/>
              <a:t>50</a:t>
            </a:r>
            <a:r>
              <a:rPr sz="2400"/>
              <a:t>）÷2=每个门扇</a:t>
            </a:r>
            <a:r>
              <a:rPr lang="zh-CN" sz="2400"/>
              <a:t>尺寸  宽</a:t>
            </a:r>
            <a:r>
              <a:rPr sz="2400"/>
              <a:t>（子母门按比例分 、含中缝</a:t>
            </a:r>
            <a:r>
              <a:rPr lang="zh-CN" sz="2400"/>
              <a:t>、含止口</a:t>
            </a:r>
            <a:r>
              <a:rPr sz="2400"/>
              <a:t>）</a:t>
            </a:r>
          </a:p>
          <a:p>
            <a:pPr marL="0" indent="0">
              <a:buNone/>
            </a:pPr>
            <a:r>
              <a:rPr sz="2400"/>
              <a:t>           </a:t>
            </a:r>
            <a:r>
              <a:rPr lang="zh-CN" sz="2400"/>
              <a:t>见光尺寸：</a:t>
            </a:r>
            <a:r>
              <a:rPr sz="2400">
                <a:solidFill>
                  <a:srgbClr val="FF0000"/>
                </a:solidFill>
                <a:sym typeface="+mn-ea"/>
              </a:rPr>
              <a:t>高+</a:t>
            </a:r>
            <a:r>
              <a:rPr lang="en-US" sz="2400">
                <a:solidFill>
                  <a:srgbClr val="FF0000"/>
                </a:solidFill>
                <a:sym typeface="+mn-ea"/>
              </a:rPr>
              <a:t>10-</a:t>
            </a:r>
            <a:r>
              <a:rPr lang="zh-CN" sz="2400">
                <a:solidFill>
                  <a:srgbClr val="FF0000"/>
                </a:solidFill>
                <a:sym typeface="+mn-ea"/>
              </a:rPr>
              <a:t>吊脚</a:t>
            </a:r>
            <a:r>
              <a:rPr sz="2400">
                <a:solidFill>
                  <a:srgbClr val="FF0000"/>
                </a:solidFill>
                <a:sym typeface="+mn-ea"/>
              </a:rPr>
              <a:t>=门扇</a:t>
            </a:r>
            <a:r>
              <a:rPr lang="zh-CN" sz="2400">
                <a:solidFill>
                  <a:srgbClr val="FF0000"/>
                </a:solidFill>
                <a:sym typeface="+mn-ea"/>
              </a:rPr>
              <a:t>尺寸  高</a:t>
            </a:r>
          </a:p>
          <a:p>
            <a:pPr marL="0" indent="0">
              <a:buNone/>
            </a:pPr>
            <a:r>
              <a:rPr sz="2400">
                <a:solidFill>
                  <a:srgbClr val="FF0000"/>
                </a:solidFill>
              </a:rPr>
              <a:t>                                 宽+13=门扇</a:t>
            </a:r>
            <a:r>
              <a:rPr lang="zh-CN" sz="2400">
                <a:solidFill>
                  <a:srgbClr val="FF0000"/>
                </a:solidFill>
              </a:rPr>
              <a:t>尺寸  </a:t>
            </a:r>
            <a:r>
              <a:rPr sz="2400">
                <a:solidFill>
                  <a:srgbClr val="FF0000"/>
                </a:solidFill>
              </a:rPr>
              <a:t>宽</a:t>
            </a:r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0165"/>
            <a:ext cx="10515600" cy="6732270"/>
          </a:xfrm>
        </p:spPr>
        <p:txBody>
          <a:bodyPr>
            <a:normAutofit fontScale="87500" lnSpcReduction="10000"/>
          </a:bodyPr>
          <a:lstStyle/>
          <a:p>
            <a:pPr marL="0" indent="0">
              <a:buNone/>
            </a:pPr>
            <a:endParaRPr lang="zh-CN" altLang="en-US" sz="2400"/>
          </a:p>
          <a:p>
            <a:r>
              <a:rPr lang="zh-CN" altLang="en-US" sz="2000">
                <a:sym typeface="+mn-ea"/>
              </a:rPr>
              <a:t>单吊趟门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>
                <a:sym typeface="+mn-ea"/>
              </a:rPr>
              <a:t>   包框尺寸：高- </a:t>
            </a:r>
            <a:r>
              <a:rPr lang="en-US" altLang="zh-CN" sz="2000">
                <a:sym typeface="+mn-ea"/>
              </a:rPr>
              <a:t>85</a:t>
            </a:r>
            <a:r>
              <a:rPr lang="zh-CN" altLang="en-US" sz="2000">
                <a:sym typeface="+mn-ea"/>
              </a:rPr>
              <a:t>-吊脚</a:t>
            </a:r>
            <a:r>
              <a:rPr lang="en-US" altLang="zh-CN" sz="2000">
                <a:sym typeface="+mn-ea"/>
              </a:rPr>
              <a:t>10</a:t>
            </a:r>
            <a:r>
              <a:rPr lang="zh-CN" altLang="en-US" sz="2000">
                <a:sym typeface="+mn-ea"/>
              </a:rPr>
              <a:t>=门扇尺寸  </a:t>
            </a:r>
            <a:r>
              <a:rPr lang="zh-CN" altLang="en-US" sz="2000">
                <a:solidFill>
                  <a:srgbClr val="7030A0"/>
                </a:solidFill>
                <a:sym typeface="+mn-ea"/>
              </a:rPr>
              <a:t>高</a:t>
            </a:r>
          </a:p>
          <a:p>
            <a:pPr marL="0" indent="0">
              <a:buNone/>
            </a:pPr>
            <a:r>
              <a:rPr lang="zh-CN" altLang="en-US" sz="2000">
                <a:sym typeface="+mn-ea"/>
              </a:rPr>
              <a:t>                         宽-（</a:t>
            </a:r>
            <a:r>
              <a:rPr lang="en-US" altLang="zh-CN" sz="2000">
                <a:sym typeface="+mn-ea"/>
              </a:rPr>
              <a:t>26+4</a:t>
            </a:r>
            <a:r>
              <a:rPr lang="zh-CN" altLang="en-US" sz="2000">
                <a:sym typeface="+mn-ea"/>
              </a:rPr>
              <a:t>）=门扇尺寸  </a:t>
            </a:r>
            <a:r>
              <a:rPr lang="zh-CN" altLang="en-US" sz="2000">
                <a:solidFill>
                  <a:srgbClr val="7030A0"/>
                </a:solidFill>
                <a:sym typeface="+mn-ea"/>
              </a:rPr>
              <a:t>宽</a:t>
            </a:r>
          </a:p>
          <a:p>
            <a:pPr marL="0" indent="0">
              <a:buNone/>
            </a:pPr>
            <a:r>
              <a:rPr lang="zh-CN" altLang="en-US" sz="2000">
                <a:sym typeface="+mn-ea"/>
              </a:rPr>
              <a:t>               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即： 宽</a:t>
            </a:r>
            <a:r>
              <a:rPr lang="en-US" sz="2000">
                <a:solidFill>
                  <a:srgbClr val="FF0000"/>
                </a:solidFill>
                <a:sym typeface="+mn-ea"/>
              </a:rPr>
              <a:t>-30</a:t>
            </a:r>
            <a:r>
              <a:rPr lang="zh-CN" altLang="zh-CN" sz="2000">
                <a:solidFill>
                  <a:srgbClr val="FF0000"/>
                </a:solidFill>
                <a:sym typeface="+mn-ea"/>
              </a:rPr>
              <a:t>  </a:t>
            </a:r>
            <a:r>
              <a:rPr lang="zh-CN" altLang="en-US" sz="2000">
                <a:sym typeface="+mn-ea"/>
              </a:rPr>
              <a:t>=门扇尺寸   </a:t>
            </a:r>
            <a:r>
              <a:rPr lang="zh-CN" altLang="en-US" sz="2000">
                <a:solidFill>
                  <a:srgbClr val="7030A0"/>
                </a:solidFill>
                <a:sym typeface="+mn-ea"/>
              </a:rPr>
              <a:t>宽</a:t>
            </a:r>
            <a:r>
              <a:rPr lang="zh-CN" altLang="zh-CN" sz="2000">
                <a:solidFill>
                  <a:srgbClr val="FF0000"/>
                </a:solidFill>
                <a:sym typeface="+mn-ea"/>
              </a:rPr>
              <a:t>                     </a:t>
            </a:r>
          </a:p>
          <a:p>
            <a:pPr marL="0" indent="0">
              <a:buNone/>
            </a:pPr>
            <a:r>
              <a:rPr lang="zh-CN" altLang="zh-CN" sz="2000">
                <a:solidFill>
                  <a:schemeClr val="tx1"/>
                </a:solidFill>
                <a:sym typeface="+mn-ea"/>
              </a:rPr>
              <a:t>  门扇见光</a:t>
            </a:r>
            <a:r>
              <a:rPr lang="zh-CN" altLang="zh-CN" sz="2000">
                <a:solidFill>
                  <a:srgbClr val="FF0000"/>
                </a:solidFill>
                <a:sym typeface="+mn-ea"/>
              </a:rPr>
              <a:t>：高+95=包框 </a:t>
            </a:r>
            <a:r>
              <a:rPr lang="zh-CN" altLang="zh-CN" sz="2000">
                <a:solidFill>
                  <a:srgbClr val="7030A0"/>
                </a:solidFill>
                <a:sym typeface="+mn-ea"/>
              </a:rPr>
              <a:t>高</a:t>
            </a:r>
            <a:r>
              <a:rPr lang="zh-CN" altLang="zh-CN" sz="2000">
                <a:solidFill>
                  <a:srgbClr val="FF0000"/>
                </a:solidFill>
                <a:sym typeface="+mn-ea"/>
              </a:rPr>
              <a:t>    宽+30=包框 </a:t>
            </a:r>
            <a:r>
              <a:rPr lang="zh-CN" altLang="zh-CN" sz="2000">
                <a:solidFill>
                  <a:srgbClr val="7030A0"/>
                </a:solidFill>
                <a:sym typeface="+mn-ea"/>
              </a:rPr>
              <a:t>宽</a:t>
            </a:r>
          </a:p>
          <a:p>
            <a:pPr marL="0" indent="0">
              <a:buNone/>
            </a:pPr>
            <a:endParaRPr lang="zh-CN" altLang="zh-CN" sz="2000">
              <a:solidFill>
                <a:srgbClr val="FF0000"/>
              </a:solidFill>
              <a:sym typeface="+mn-ea"/>
            </a:endParaRPr>
          </a:p>
          <a:p>
            <a:r>
              <a:rPr lang="zh-CN" altLang="en-US" sz="2000"/>
              <a:t>双吊趟门</a:t>
            </a:r>
          </a:p>
          <a:p>
            <a:pPr marL="0" indent="0">
              <a:buNone/>
            </a:pPr>
            <a:r>
              <a:rPr lang="zh-CN" altLang="en-US" sz="2000"/>
              <a:t>   包框尺寸：高- </a:t>
            </a:r>
            <a:r>
              <a:rPr lang="en-US" altLang="zh-CN" sz="2000"/>
              <a:t>85</a:t>
            </a:r>
            <a:r>
              <a:rPr lang="zh-CN" altLang="en-US" sz="2000"/>
              <a:t>-吊脚</a:t>
            </a:r>
            <a:r>
              <a:rPr lang="en-US" altLang="zh-CN" sz="2000"/>
              <a:t>10</a:t>
            </a:r>
            <a:r>
              <a:rPr lang="zh-CN" altLang="en-US" sz="2000"/>
              <a:t>=门扇尺寸  </a:t>
            </a:r>
            <a:r>
              <a:rPr lang="zh-CN" altLang="en-US" sz="2000">
                <a:solidFill>
                  <a:srgbClr val="7030A0"/>
                </a:solidFill>
              </a:rPr>
              <a:t>高</a:t>
            </a:r>
          </a:p>
          <a:p>
            <a:pPr marL="0" indent="0">
              <a:buNone/>
            </a:pPr>
            <a:r>
              <a:rPr lang="zh-CN" altLang="en-US" sz="2000"/>
              <a:t>                         宽-（</a:t>
            </a:r>
            <a:r>
              <a:rPr lang="en-US" altLang="zh-CN" sz="2000"/>
              <a:t>26+4</a:t>
            </a:r>
            <a:r>
              <a:rPr lang="zh-CN" altLang="en-US" sz="2000"/>
              <a:t>）</a:t>
            </a:r>
            <a:r>
              <a:rPr lang="en-US" altLang="zh-CN" sz="2000"/>
              <a:t>* 2+</a:t>
            </a:r>
            <a:r>
              <a:rPr lang="zh-CN" altLang="en-US" sz="2000"/>
              <a:t>重叠位</a:t>
            </a:r>
            <a:r>
              <a:rPr lang="en-US" altLang="zh-CN" sz="2000"/>
              <a:t>140</a:t>
            </a:r>
            <a:r>
              <a:rPr lang="zh-CN" altLang="en-US" sz="2000"/>
              <a:t>》</a:t>
            </a:r>
            <a:r>
              <a:rPr lang="zh-CN" altLang="en-US" sz="2000">
                <a:sym typeface="+mn-ea"/>
              </a:rPr>
              <a:t>÷2</a:t>
            </a:r>
            <a:r>
              <a:rPr lang="zh-CN" altLang="en-US" sz="2000"/>
              <a:t>=门扇尺寸  </a:t>
            </a:r>
            <a:r>
              <a:rPr lang="zh-CN" altLang="en-US" sz="2000">
                <a:solidFill>
                  <a:srgbClr val="7030A0"/>
                </a:solidFill>
              </a:rPr>
              <a:t>宽</a:t>
            </a:r>
          </a:p>
          <a:p>
            <a:pPr marL="0" indent="0">
              <a:buNone/>
            </a:pPr>
            <a:r>
              <a:rPr lang="zh-CN" altLang="en-US" sz="2000"/>
              <a:t>                         </a:t>
            </a:r>
            <a:r>
              <a:rPr lang="zh-CN" altLang="en-US" sz="2000">
                <a:solidFill>
                  <a:srgbClr val="FF0000"/>
                </a:solidFill>
              </a:rPr>
              <a:t>即：</a:t>
            </a:r>
            <a:r>
              <a:rPr lang="en-US" altLang="zh-CN" sz="2000">
                <a:solidFill>
                  <a:srgbClr val="FF0000"/>
                </a:solidFill>
              </a:rPr>
              <a:t>(</a:t>
            </a:r>
            <a:r>
              <a:rPr lang="zh-CN" altLang="en-US" sz="2000">
                <a:solidFill>
                  <a:srgbClr val="FF0000"/>
                </a:solidFill>
              </a:rPr>
              <a:t>包框尺寸 宽+</a:t>
            </a:r>
            <a:r>
              <a:rPr lang="en-US" altLang="zh-CN" sz="2000">
                <a:solidFill>
                  <a:srgbClr val="FF0000"/>
                </a:solidFill>
              </a:rPr>
              <a:t>80)</a:t>
            </a:r>
            <a:r>
              <a:rPr lang="zh-CN" altLang="en-US" sz="2000">
                <a:solidFill>
                  <a:srgbClr val="FF0000"/>
                </a:solidFill>
              </a:rPr>
              <a:t>÷2     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重叠位140mm</a:t>
            </a:r>
          </a:p>
          <a:p>
            <a:pPr marL="0" indent="0">
              <a:buNone/>
            </a:pPr>
            <a:r>
              <a:rPr lang="zh-CN" altLang="zh-CN" sz="2000">
                <a:solidFill>
                  <a:schemeClr val="tx1"/>
                </a:solidFill>
                <a:sym typeface="+mn-ea"/>
              </a:rPr>
              <a:t>                         即： 门扇尺寸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*2-80=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包框尺寸  宽</a:t>
            </a:r>
          </a:p>
          <a:p>
            <a:pPr marL="0" indent="0">
              <a:buNone/>
            </a:pPr>
            <a:r>
              <a:rPr lang="zh-CN" altLang="zh-CN" sz="2000">
                <a:solidFill>
                  <a:schemeClr val="tx1"/>
                </a:solidFill>
                <a:sym typeface="+mn-ea"/>
              </a:rPr>
              <a:t> 门扇见光：</a:t>
            </a:r>
            <a:r>
              <a:rPr lang="zh-CN" altLang="zh-CN" sz="2000">
                <a:solidFill>
                  <a:srgbClr val="FF0000"/>
                </a:solidFill>
                <a:sym typeface="+mn-ea"/>
              </a:rPr>
              <a:t>高+95=包框 </a:t>
            </a:r>
            <a:r>
              <a:rPr lang="zh-CN" altLang="zh-CN" sz="2000">
                <a:solidFill>
                  <a:srgbClr val="7030A0"/>
                </a:solidFill>
                <a:sym typeface="+mn-ea"/>
              </a:rPr>
              <a:t>高</a:t>
            </a:r>
            <a:r>
              <a:rPr lang="zh-CN" altLang="zh-CN" sz="2000">
                <a:solidFill>
                  <a:srgbClr val="FF0000"/>
                </a:solidFill>
                <a:sym typeface="+mn-ea"/>
              </a:rPr>
              <a:t>    宽+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70</a:t>
            </a:r>
            <a:r>
              <a:rPr lang="zh-CN" altLang="zh-CN" sz="2000">
                <a:solidFill>
                  <a:srgbClr val="FF0000"/>
                </a:solidFill>
                <a:sym typeface="+mn-ea"/>
              </a:rPr>
              <a:t>=包框 </a:t>
            </a:r>
            <a:r>
              <a:rPr lang="zh-CN" altLang="zh-CN" sz="2000">
                <a:solidFill>
                  <a:srgbClr val="7030A0"/>
                </a:solidFill>
                <a:sym typeface="+mn-ea"/>
              </a:rPr>
              <a:t>宽</a:t>
            </a:r>
          </a:p>
          <a:p>
            <a:pPr marL="0" indent="0">
              <a:buNone/>
            </a:pPr>
            <a:endParaRPr lang="zh-CN" altLang="en-US" sz="2000">
              <a:solidFill>
                <a:srgbClr val="FF0000"/>
              </a:solidFill>
              <a:sym typeface="+mn-ea"/>
            </a:endParaRPr>
          </a:p>
          <a:p>
            <a:r>
              <a:rPr lang="zh-CN" altLang="en-US" sz="2000"/>
              <a:t>四吊趟门换算公式 </a:t>
            </a:r>
          </a:p>
          <a:p>
            <a:pPr marL="0" indent="0">
              <a:buNone/>
            </a:pPr>
            <a:r>
              <a:rPr lang="zh-CN" altLang="en-US" sz="2000">
                <a:sym typeface="+mn-ea"/>
              </a:rPr>
              <a:t>  包框尺寸： 宽-（</a:t>
            </a:r>
            <a:r>
              <a:rPr lang="en-US" altLang="zh-CN" sz="2000">
                <a:sym typeface="+mn-ea"/>
              </a:rPr>
              <a:t>26+4</a:t>
            </a:r>
            <a:r>
              <a:rPr lang="zh-CN" altLang="en-US" sz="2000">
                <a:sym typeface="+mn-ea"/>
              </a:rPr>
              <a:t>）</a:t>
            </a:r>
            <a:r>
              <a:rPr lang="en-US" altLang="zh-CN" sz="2000">
                <a:sym typeface="+mn-ea"/>
              </a:rPr>
              <a:t>* 2+</a:t>
            </a:r>
            <a:r>
              <a:rPr lang="zh-CN" altLang="en-US" sz="2000">
                <a:sym typeface="+mn-ea"/>
              </a:rPr>
              <a:t>重叠位</a:t>
            </a:r>
            <a:r>
              <a:rPr lang="en-US" altLang="zh-CN" sz="2000">
                <a:sym typeface="+mn-ea"/>
              </a:rPr>
              <a:t>280</a:t>
            </a:r>
            <a:r>
              <a:rPr lang="zh-CN" altLang="en-US" sz="2000">
                <a:sym typeface="+mn-ea"/>
              </a:rPr>
              <a:t>》÷</a:t>
            </a:r>
            <a:r>
              <a:rPr lang="en-US" altLang="zh-CN" sz="2000">
                <a:sym typeface="+mn-ea"/>
              </a:rPr>
              <a:t>4</a:t>
            </a:r>
            <a:r>
              <a:rPr lang="zh-CN" altLang="en-US" sz="2000">
                <a:sym typeface="+mn-ea"/>
              </a:rPr>
              <a:t>=门扇尺寸  </a:t>
            </a:r>
            <a:r>
              <a:rPr lang="zh-CN" altLang="en-US" sz="2000">
                <a:solidFill>
                  <a:srgbClr val="7030A0"/>
                </a:solidFill>
                <a:sym typeface="+mn-ea"/>
              </a:rPr>
              <a:t>宽</a:t>
            </a:r>
          </a:p>
          <a:p>
            <a:pPr marL="0" indent="0">
              <a:buNone/>
            </a:pPr>
            <a:r>
              <a:rPr lang="zh-CN" altLang="en-US" sz="2000">
                <a:sym typeface="+mn-ea"/>
              </a:rPr>
              <a:t>                        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 即：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包框尺寸 宽+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220)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÷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     重叠位140mm</a:t>
            </a:r>
          </a:p>
          <a:p>
            <a:pPr marL="0" indent="0">
              <a:buNone/>
            </a:pPr>
            <a:r>
              <a:rPr lang="zh-CN" altLang="zh-CN" sz="2000">
                <a:solidFill>
                  <a:srgbClr val="FF0000"/>
                </a:solidFill>
                <a:sym typeface="+mn-ea"/>
              </a:rPr>
              <a:t>                         即： 门扇尺寸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*4-220=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包框尺寸  </a:t>
            </a:r>
            <a:r>
              <a:rPr lang="zh-CN" altLang="en-US" sz="2000">
                <a:solidFill>
                  <a:srgbClr val="7030A0"/>
                </a:solidFill>
                <a:sym typeface="+mn-ea"/>
              </a:rPr>
              <a:t>宽</a:t>
            </a:r>
            <a:r>
              <a:rPr lang="zh-CN" altLang="zh-CN" sz="2000">
                <a:solidFill>
                  <a:srgbClr val="FF0000"/>
                </a:solidFill>
                <a:sym typeface="+mn-ea"/>
              </a:rPr>
              <a:t> </a:t>
            </a:r>
          </a:p>
          <a:p>
            <a:pPr marL="0" indent="0">
              <a:buNone/>
            </a:pPr>
            <a:r>
              <a:rPr lang="zh-CN" altLang="zh-CN" sz="2000">
                <a:solidFill>
                  <a:schemeClr val="tx1"/>
                </a:solidFill>
                <a:sym typeface="+mn-ea"/>
              </a:rPr>
              <a:t>门扇见光：</a:t>
            </a:r>
            <a:r>
              <a:rPr lang="zh-CN" altLang="zh-CN" sz="2000">
                <a:solidFill>
                  <a:srgbClr val="FF0000"/>
                </a:solidFill>
                <a:sym typeface="+mn-ea"/>
              </a:rPr>
              <a:t>高+95=包框 </a:t>
            </a:r>
            <a:r>
              <a:rPr lang="zh-CN" altLang="zh-CN" sz="2000">
                <a:solidFill>
                  <a:srgbClr val="7030A0"/>
                </a:solidFill>
                <a:sym typeface="+mn-ea"/>
              </a:rPr>
              <a:t>高</a:t>
            </a:r>
            <a:r>
              <a:rPr lang="zh-CN" altLang="zh-CN" sz="2000">
                <a:solidFill>
                  <a:srgbClr val="FF0000"/>
                </a:solidFill>
                <a:sym typeface="+mn-ea"/>
              </a:rPr>
              <a:t>    宽+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70</a:t>
            </a:r>
            <a:r>
              <a:rPr lang="zh-CN" altLang="zh-CN" sz="2000">
                <a:solidFill>
                  <a:srgbClr val="FF0000"/>
                </a:solidFill>
                <a:sym typeface="+mn-ea"/>
              </a:rPr>
              <a:t>=包框 </a:t>
            </a:r>
            <a:r>
              <a:rPr lang="zh-CN" altLang="zh-CN" sz="2000">
                <a:solidFill>
                  <a:srgbClr val="7030A0"/>
                </a:solidFill>
                <a:sym typeface="+mn-ea"/>
              </a:rPr>
              <a:t>宽</a:t>
            </a:r>
            <a:endParaRPr lang="zh-CN" altLang="en-US" sz="2000">
              <a:solidFill>
                <a:srgbClr val="7030A0"/>
              </a:solidFill>
              <a:sym typeface="+mn-ea"/>
            </a:endParaRPr>
          </a:p>
          <a:p>
            <a:pPr marL="0" indent="0">
              <a:buNone/>
            </a:pPr>
            <a:endParaRPr lang="zh-CN" altLang="en-US" sz="2000">
              <a:solidFill>
                <a:srgbClr val="FF0000"/>
              </a:solidFill>
              <a:sym typeface="+mn-ea"/>
            </a:endParaRPr>
          </a:p>
          <a:p>
            <a:pPr marL="0" indent="0">
              <a:buNone/>
            </a:pPr>
            <a:endParaRPr lang="zh-CN" altLang="en-US" sz="2400">
              <a:sym typeface="+mn-ea"/>
            </a:endParaRPr>
          </a:p>
          <a:p>
            <a:pPr marL="0" indent="0">
              <a:buNone/>
            </a:pPr>
            <a:endParaRPr lang="zh-CN" altLang="en-US" sz="2400">
              <a:sym typeface="+mn-ea"/>
            </a:endParaRPr>
          </a:p>
          <a:p>
            <a:pPr marL="0" indent="0">
              <a:buNone/>
            </a:pPr>
            <a:endParaRPr lang="zh-CN" altLang="en-US">
              <a:sym typeface="+mn-ea"/>
            </a:endParaRPr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5145"/>
          </a:xfrm>
        </p:spPr>
        <p:txBody>
          <a:bodyPr>
            <a:normAutofit fontScale="90000"/>
          </a:bodyPr>
          <a:lstStyle/>
          <a:p>
            <a:r>
              <a:rPr lang="zh-CN" altLang="en-US" sz="3200"/>
              <a:t>同福下单公式：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890270"/>
            <a:ext cx="10417175" cy="568579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70780" cy="1128395"/>
          </a:xfrm>
        </p:spPr>
        <p:txBody>
          <a:bodyPr/>
          <a:lstStyle/>
          <a:p>
            <a:r>
              <a:rPr lang="zh-CN" altLang="zh-CN"/>
              <a:t>八、</a:t>
            </a:r>
            <a:r>
              <a:rPr lang="zh-CN" altLang="zh-CN" sz="2800"/>
              <a:t>生产周期与工艺流程</a:t>
            </a:r>
            <a:endParaRPr lang="en-US" altLang="zh-CN" sz="280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524625" y="365125"/>
            <a:ext cx="4414520" cy="6433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07085"/>
            <a:ext cx="10515600" cy="537019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、开启方式分类：</a:t>
            </a:r>
          </a:p>
          <a:p>
            <a:pPr marL="0" indent="0">
              <a:buNone/>
            </a:pPr>
            <a:endParaRPr lang="zh-CN" altLang="en-US" dirty="0"/>
          </a:p>
          <a:p>
            <a:pPr marL="285750" indent="-285750"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dirty="0">
                <a:sym typeface="+mn-ea"/>
              </a:rPr>
              <a:t>平开门</a:t>
            </a:r>
          </a:p>
          <a:p>
            <a:pPr marL="285750" indent="-285750"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dirty="0">
                <a:sym typeface="+mn-ea"/>
              </a:rPr>
              <a:t>子母门</a:t>
            </a:r>
          </a:p>
          <a:p>
            <a:pPr marL="285750" indent="-285750"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dirty="0">
                <a:sym typeface="+mn-ea"/>
              </a:rPr>
              <a:t>对开门</a:t>
            </a:r>
          </a:p>
          <a:p>
            <a:pPr marL="285750" indent="-285750"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dirty="0">
                <a:sym typeface="+mn-ea"/>
              </a:rPr>
              <a:t>旋转门</a:t>
            </a:r>
          </a:p>
          <a:p>
            <a:pPr marL="285750" indent="-285750"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dirty="0">
                <a:sym typeface="+mn-ea"/>
              </a:rPr>
              <a:t>推拉门</a:t>
            </a:r>
          </a:p>
          <a:p>
            <a:pPr marL="285750" indent="-285750"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dirty="0">
                <a:sym typeface="+mn-ea"/>
              </a:rPr>
              <a:t>折叠门</a:t>
            </a:r>
          </a:p>
          <a:p>
            <a:pPr marL="285750" indent="-285750"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dirty="0">
                <a:sym typeface="+mn-ea"/>
              </a:rPr>
              <a:t>弹簧门</a:t>
            </a:r>
            <a:endParaRPr lang="zh-CN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4200" y="1219200"/>
            <a:ext cx="5942965" cy="4418965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7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770" decel="100000"/>
                                        <p:tgtEl>
                                          <p:spTgt spid="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7" dur="7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9" dur="7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三、行业标准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34515" y="1793875"/>
            <a:ext cx="8868410" cy="4686935"/>
          </a:xfrm>
        </p:spPr>
        <p:txBody>
          <a:bodyPr>
            <a:normAutofit fontScale="90000" lnSpcReduction="20000"/>
          </a:bodyPr>
          <a:lstStyle/>
          <a:p>
            <a:pPr lvl="0"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/>
              <a:t>门洞尺寸：</a:t>
            </a:r>
          </a:p>
          <a:p>
            <a:pPr marL="457200" indent="-457200">
              <a:buNone/>
            </a:pPr>
            <a:r>
              <a:rPr lang="zh-CN" altLang="en-US"/>
              <a:t>推荐700㎜×2000㎜、760㎜×2000㎜、800㎜×2000㎜、</a:t>
            </a:r>
          </a:p>
          <a:p>
            <a:pPr marL="0" indent="0">
              <a:buNone/>
            </a:pPr>
            <a:r>
              <a:rPr lang="zh-CN" altLang="en-US"/>
              <a:t>         900㎜×2000㎜、700㎜×2100㎜、760㎜×2100㎜、</a:t>
            </a:r>
          </a:p>
          <a:p>
            <a:pPr marL="0" indent="0">
              <a:buNone/>
            </a:pPr>
            <a:r>
              <a:rPr lang="zh-CN" altLang="en-US"/>
              <a:t>         800㎜×2100㎜、900㎜×2100㎜、1200㎜×2100㎜</a:t>
            </a:r>
          </a:p>
          <a:p>
            <a:pPr marL="0" indent="0">
              <a:buNone/>
            </a:pPr>
            <a:r>
              <a:rPr lang="zh-CN" altLang="en-US"/>
              <a:t>        等9种尺寸优先选用。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/>
              <a:t>门扇的厚度 </a:t>
            </a:r>
          </a:p>
          <a:p>
            <a:pPr marL="0" indent="0">
              <a:buClrTx/>
              <a:buFont typeface="Wingdings" panose="05000000000000000000" charset="0"/>
              <a:buNone/>
            </a:pPr>
            <a:r>
              <a:rPr lang="zh-CN" altLang="en-US"/>
              <a:t>  分为 30㎜、35㎜、38㎜、40㎜、42㎜、45㎜、50㎜。</a:t>
            </a:r>
          </a:p>
          <a:p>
            <a:pPr marL="0" indent="0">
              <a:buClrTx/>
              <a:buFont typeface="Wingdings" panose="05000000000000000000" charset="0"/>
              <a:buNone/>
            </a:pPr>
            <a:endParaRPr lang="zh-CN" altLang="en-US"/>
          </a:p>
          <a:p>
            <a:pPr marL="0" indent="0"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/>
              <a:t>门框的厚度</a:t>
            </a:r>
          </a:p>
          <a:p>
            <a:pPr marL="457200" indent="-457200">
              <a:buNone/>
            </a:pPr>
            <a:r>
              <a:rPr lang="zh-CN" altLang="en-US"/>
              <a:t>  分为</a:t>
            </a:r>
            <a:r>
              <a:rPr lang="en-US" altLang="zh-CN"/>
              <a:t>35mm</a:t>
            </a:r>
            <a:r>
              <a:rPr lang="zh-CN" altLang="en-US"/>
              <a:t>、</a:t>
            </a:r>
            <a:r>
              <a:rPr lang="en-US" altLang="zh-CN"/>
              <a:t>36mm</a:t>
            </a:r>
            <a:r>
              <a:rPr lang="zh-CN" altLang="en-US"/>
              <a:t>、</a:t>
            </a:r>
            <a:r>
              <a:rPr lang="en-US" altLang="zh-CN"/>
              <a:t>40mm</a:t>
            </a:r>
            <a:r>
              <a:rPr lang="zh-CN" altLang="zh-CN"/>
              <a:t>不等。</a:t>
            </a:r>
          </a:p>
          <a:p>
            <a:pPr marL="457200" indent="-457200">
              <a:buNone/>
            </a:pPr>
            <a:endParaRPr lang="zh-CN" altLang="zh-CN"/>
          </a:p>
          <a:p>
            <a:pPr marL="457200" indent="-457200">
              <a:buNone/>
            </a:pPr>
            <a:endParaRPr lang="zh-CN" altLang="zh-CN"/>
          </a:p>
          <a:p>
            <a:pPr marL="457200" indent="-457200">
              <a:buNone/>
            </a:pPr>
            <a:endParaRPr lang="zh-CN" altLang="zh-CN"/>
          </a:p>
          <a:p>
            <a:pPr marL="457200" indent="-457200">
              <a:buNone/>
            </a:pPr>
            <a:endParaRPr lang="zh-CN" altLang="zh-CN"/>
          </a:p>
          <a:p>
            <a:pPr marL="457200" indent="-457200">
              <a:buNone/>
            </a:pPr>
            <a:endParaRPr lang="zh-CN" altLang="zh-CN"/>
          </a:p>
          <a:p>
            <a:pPr marL="457200" indent="-457200">
              <a:buNone/>
            </a:pPr>
            <a:endParaRPr lang="zh-CN" altLang="zh-CN"/>
          </a:p>
          <a:p>
            <a:pPr marL="457200" indent="-457200">
              <a:buNone/>
            </a:pPr>
            <a:endParaRPr lang="zh-CN" altLang="zh-CN"/>
          </a:p>
          <a:p>
            <a:pPr marL="457200" indent="-457200">
              <a:buNone/>
            </a:pPr>
            <a:endParaRPr lang="zh-CN" altLang="zh-CN"/>
          </a:p>
          <a:p>
            <a:pPr marL="457200" indent="-457200">
              <a:buNone/>
            </a:pPr>
            <a:endParaRPr lang="zh-CN" altLang="zh-CN"/>
          </a:p>
          <a:p>
            <a:pPr marL="457200" indent="-457200">
              <a:buNone/>
            </a:pPr>
            <a:endParaRPr lang="zh-CN" altLang="zh-CN"/>
          </a:p>
          <a:p>
            <a:pPr marL="457200" indent="-457200">
              <a:buNone/>
            </a:pPr>
            <a:endParaRPr lang="zh-CN" altLang="zh-CN"/>
          </a:p>
          <a:p>
            <a:pPr marL="457200" indent="-457200">
              <a:buNone/>
            </a:pPr>
            <a:endParaRPr lang="zh-CN" altLang="zh-CN"/>
          </a:p>
          <a:p>
            <a:pPr marL="457200" indent="-457200">
              <a:buNone/>
            </a:pPr>
            <a:endParaRPr lang="zh-CN" altLang="zh-CN"/>
          </a:p>
          <a:p>
            <a:pPr marL="457200" indent="-457200">
              <a:buNone/>
            </a:pPr>
            <a:endParaRPr lang="zh-CN" altLang="zh-CN"/>
          </a:p>
          <a:p>
            <a:pPr marL="457200" indent="-457200">
              <a:buNone/>
            </a:pPr>
            <a:endParaRPr lang="zh-CN" altLang="zh-CN"/>
          </a:p>
          <a:p>
            <a:pPr marL="457200" indent="-457200">
              <a:buNone/>
            </a:pPr>
            <a:endParaRPr lang="zh-CN" altLang="zh-CN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4730"/>
          </a:xfrm>
        </p:spPr>
        <p:txBody>
          <a:bodyPr/>
          <a:lstStyle/>
          <a:p>
            <a:r>
              <a:rPr lang="zh-CN" altLang="zh-CN"/>
              <a:t>四 、</a:t>
            </a:r>
            <a:r>
              <a:rPr lang="zh-CN" altLang="zh-CN" sz="3600"/>
              <a:t>门洞尺寸、包框尺寸和见光尺寸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79220"/>
            <a:ext cx="10515600" cy="4798060"/>
          </a:xfrm>
        </p:spPr>
        <p:txBody>
          <a:bodyPr/>
          <a:lstStyle/>
          <a:p>
            <a:r>
              <a:rPr lang="zh-CN" altLang="en-US"/>
              <a:t>什么是门洞尺寸</a:t>
            </a:r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9215" y="1912620"/>
            <a:ext cx="9839325" cy="463169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3080" y="459740"/>
            <a:ext cx="11406505" cy="6197600"/>
          </a:xfrm>
        </p:spPr>
        <p:txBody>
          <a:bodyPr>
            <a:normAutofit fontScale="97500" lnSpcReduction="10000"/>
          </a:bodyPr>
          <a:lstStyle/>
          <a:p>
            <a:r>
              <a:rPr lang="zh-CN" altLang="en-US" b="1"/>
              <a:t>什么是门洞尺寸</a:t>
            </a:r>
          </a:p>
          <a:p>
            <a:pPr fontAlgn="auto">
              <a:spcBef>
                <a:spcPts val="3200"/>
              </a:spcBef>
            </a:pPr>
            <a:r>
              <a:rPr lang="zh-CN" altLang="en-US"/>
              <a:t>      </a:t>
            </a:r>
            <a:r>
              <a:rPr lang="zh-CN" altLang="en-US" sz="2400"/>
              <a:t> 一般来说对于已经建好的但是尺寸不是</a:t>
            </a:r>
            <a:r>
              <a:rPr lang="zh-CN" altLang="en-US" sz="2400">
                <a:sym typeface="+mn-ea"/>
              </a:rPr>
              <a:t>900㎜×2100㎜</a:t>
            </a:r>
            <a:r>
              <a:rPr lang="zh-CN" altLang="en-US" sz="2400"/>
              <a:t>规格的可以进行室内门定制，如果还在装修施工中，一般都会设置</a:t>
            </a:r>
            <a:r>
              <a:rPr lang="zh-CN" altLang="en-US" sz="2400">
                <a:sym typeface="+mn-ea"/>
              </a:rPr>
              <a:t>900㎜×2100㎜</a:t>
            </a:r>
            <a:r>
              <a:rPr lang="zh-CN" altLang="en-US" sz="2400"/>
              <a:t>，为什么要选这个尺寸作为室内门门洞尺寸呢，据专家说是除了展示效果好之外，也符合人体工程学和美学门洞尺寸的测量方法  </a:t>
            </a:r>
          </a:p>
          <a:p>
            <a:pPr fontAlgn="auto">
              <a:spcBef>
                <a:spcPts val="3200"/>
              </a:spcBef>
            </a:pPr>
            <a:r>
              <a:rPr lang="zh-CN" altLang="en-US" sz="2400"/>
              <a:t>1、门洞实际测量时会进行门洞水平和垂直的三段式的宽高测量，一般采样的数据较为精确。但也有些是有误差的，但是误差一般不会大于20mm，且是以门洞最窄处为标准计算。 </a:t>
            </a:r>
          </a:p>
          <a:p>
            <a:pPr fontAlgn="auto">
              <a:spcBef>
                <a:spcPts val="3200"/>
              </a:spcBef>
            </a:pPr>
            <a:r>
              <a:rPr lang="zh-CN" altLang="en-US" sz="2400"/>
              <a:t> 2、门洞尺寸修正如果误差大于20</a:t>
            </a:r>
            <a:r>
              <a:rPr lang="en-US" altLang="zh-CN" sz="2400"/>
              <a:t>mm</a:t>
            </a:r>
            <a:r>
              <a:rPr lang="zh-CN" altLang="en-US" sz="2400"/>
              <a:t>的话就必须进行填补修复。  </a:t>
            </a:r>
          </a:p>
          <a:p>
            <a:pPr fontAlgn="auto">
              <a:spcBef>
                <a:spcPts val="3200"/>
              </a:spcBef>
            </a:pPr>
            <a:r>
              <a:rPr lang="zh-CN" altLang="en-US" sz="2400"/>
              <a:t>3、对于墙体厚度进行测量，一般来说5</a:t>
            </a:r>
            <a:r>
              <a:rPr lang="en-US" altLang="zh-CN" sz="2400"/>
              <a:t>mm</a:t>
            </a:r>
            <a:r>
              <a:rPr lang="zh-CN" altLang="en-US" sz="2400"/>
              <a:t>以下的误差</a:t>
            </a:r>
            <a:r>
              <a:rPr lang="zh-CN" altLang="en-US" sz="2400" b="1"/>
              <a:t>基本上</a:t>
            </a:r>
            <a:r>
              <a:rPr lang="zh-CN" altLang="en-US" sz="2400"/>
              <a:t>可以忽略，但是超过的话就需要修复了。  </a:t>
            </a:r>
          </a:p>
          <a:p>
            <a:pPr marL="0" indent="0" fontAlgn="auto">
              <a:spcBef>
                <a:spcPts val="3200"/>
              </a:spcBef>
              <a:buNone/>
            </a:pPr>
            <a:r>
              <a:rPr lang="zh-CN" altLang="en-US" sz="2400"/>
              <a:t>  4、有些墙壁可能是丁字型的墙壁，此时就要用50-60</a:t>
            </a:r>
            <a:r>
              <a:rPr lang="en-US" altLang="zh-CN" sz="2400"/>
              <a:t>mm</a:t>
            </a:r>
            <a:r>
              <a:rPr lang="zh-CN" altLang="en-US" sz="2400"/>
              <a:t>的细木工板做   铺 垫 ，处理完之后，墙体厚度及门洞厚度厚度一致。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sz="2800"/>
              <a:t>什么是包框尺寸</a:t>
            </a:r>
            <a:br>
              <a:rPr lang="zh-CN" altLang="en-US" sz="2800"/>
            </a:br>
            <a:r>
              <a:rPr lang="zh-CN" altLang="en-US" sz="2000"/>
              <a:t>门框外框尺寸，可以安装在门洞内并且可以安装门扇的尺寸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39085" y="1690370"/>
            <a:ext cx="6937375" cy="482219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/>
              <a:t>见光尺寸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什么是见光尺寸</a:t>
            </a:r>
          </a:p>
          <a:p>
            <a:pPr marL="0" indent="0">
              <a:buNone/>
            </a:pPr>
            <a:r>
              <a:rPr lang="zh-CN" altLang="en-US"/>
              <a:t>   </a:t>
            </a:r>
            <a:r>
              <a:rPr lang="zh-CN" altLang="en-US" sz="2000"/>
              <a:t>以目标门框安装完毕后，</a:t>
            </a:r>
          </a:p>
          <a:p>
            <a:pPr marL="0" indent="0">
              <a:buNone/>
            </a:pPr>
            <a:r>
              <a:rPr lang="zh-CN" altLang="en-US" sz="2000"/>
              <a:t>   门框内侧中央见光的部位。</a:t>
            </a:r>
          </a:p>
          <a:p>
            <a:pPr marL="0" indent="0">
              <a:buNone/>
            </a:pPr>
            <a:r>
              <a:rPr lang="zh-CN" altLang="en-US" sz="2000"/>
              <a:t>   </a:t>
            </a:r>
            <a:r>
              <a:rPr lang="zh-CN" altLang="en-US" sz="1800"/>
              <a:t>鲁班尺上面有财、病、离、</a:t>
            </a:r>
          </a:p>
          <a:p>
            <a:pPr marL="0" indent="0">
              <a:buNone/>
            </a:pPr>
            <a:r>
              <a:rPr lang="zh-CN" altLang="en-US" sz="1800"/>
              <a:t>   义、官、劫、害、本八个字。</a:t>
            </a:r>
          </a:p>
          <a:p>
            <a:pPr marL="0" indent="0">
              <a:buNone/>
            </a:pPr>
            <a:r>
              <a:rPr lang="zh-CN" altLang="en-US" sz="1800"/>
              <a:t>一般室内风水尺寸:1980(2000)*700  </a:t>
            </a:r>
          </a:p>
          <a:p>
            <a:pPr marL="0" indent="0">
              <a:buNone/>
            </a:pPr>
            <a:r>
              <a:rPr lang="zh-CN" altLang="en-US" sz="1800"/>
              <a:t>    1980(2000)*780   1980(2000)*800   </a:t>
            </a:r>
          </a:p>
          <a:p>
            <a:pPr marL="0" indent="0">
              <a:buNone/>
            </a:pPr>
            <a:r>
              <a:rPr lang="zh-CN" altLang="en-US" sz="1800"/>
              <a:t>   1980(2000)*900   都是蛮好的尺寸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0095" y="563880"/>
            <a:ext cx="6999605" cy="5729605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829</Words>
  <Application>Microsoft Office PowerPoint</Application>
  <PresentationFormat>自定义</PresentationFormat>
  <Paragraphs>160</Paragraphs>
  <Slides>40</Slides>
  <Notes>0</Notes>
  <HiddenSlides>1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Office 主题</vt:lpstr>
      <vt:lpstr>木门基础知识</vt:lpstr>
      <vt:lpstr>一、木门的术语</vt:lpstr>
      <vt:lpstr>二、木门的分类</vt:lpstr>
      <vt:lpstr>幻灯片 4</vt:lpstr>
      <vt:lpstr>三、行业标准</vt:lpstr>
      <vt:lpstr>四 、门洞尺寸、包框尺寸和见光尺寸</vt:lpstr>
      <vt:lpstr>幻灯片 7</vt:lpstr>
      <vt:lpstr>什么是包框尺寸 门框外框尺寸，可以安装在门洞内并且可以安装门扇的尺寸</vt:lpstr>
      <vt:lpstr>见光尺寸</vt:lpstr>
      <vt:lpstr>五、部件规格</vt:lpstr>
      <vt:lpstr>深雕</vt:lpstr>
      <vt:lpstr>2、门框</vt:lpstr>
      <vt:lpstr>3.门边线</vt:lpstr>
      <vt:lpstr>4.安装效果</vt:lpstr>
      <vt:lpstr>六、锁位开向</vt:lpstr>
      <vt:lpstr>七、门框带窗头工艺</vt:lpstr>
      <vt:lpstr>幻灯片 17</vt:lpstr>
      <vt:lpstr>幻灯片 18</vt:lpstr>
      <vt:lpstr>幻灯片 19</vt:lpstr>
      <vt:lpstr>幻灯片 20</vt:lpstr>
      <vt:lpstr>八、推拉框</vt:lpstr>
      <vt:lpstr>幻灯片 22</vt:lpstr>
      <vt:lpstr>幻灯片 23</vt:lpstr>
      <vt:lpstr>幻灯片 24</vt:lpstr>
      <vt:lpstr>幻灯片 25</vt:lpstr>
      <vt:lpstr>双吊趟</vt:lpstr>
      <vt:lpstr>幻灯片 27</vt:lpstr>
      <vt:lpstr>安装效果</vt:lpstr>
      <vt:lpstr>幻灯片 29</vt:lpstr>
      <vt:lpstr>吊趟框定位槽</vt:lpstr>
      <vt:lpstr>幻灯片 31</vt:lpstr>
      <vt:lpstr>五金配件  ：吊轨        吊轮</vt:lpstr>
      <vt:lpstr>安装步骤</vt:lpstr>
      <vt:lpstr>幻灯片 34</vt:lpstr>
      <vt:lpstr>宝润木门推拉框结构</vt:lpstr>
      <vt:lpstr>七、换算公式</vt:lpstr>
      <vt:lpstr>幻灯片 37</vt:lpstr>
      <vt:lpstr>同福下单公式：</vt:lpstr>
      <vt:lpstr>八、生产周期与工艺流程</vt:lpstr>
      <vt:lpstr>幻灯片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ZSJY</cp:lastModifiedBy>
  <cp:revision>47</cp:revision>
  <dcterms:created xsi:type="dcterms:W3CDTF">2016-12-27T01:31:00Z</dcterms:created>
  <dcterms:modified xsi:type="dcterms:W3CDTF">2018-04-21T03:09:26Z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